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4"/>
    <p:sldMasterId id="2147483795" r:id="rId5"/>
    <p:sldMasterId id="2147483798" r:id="rId6"/>
  </p:sldMasterIdLst>
  <p:notesMasterIdLst>
    <p:notesMasterId r:id="rId23"/>
  </p:notesMasterIdLst>
  <p:sldIdLst>
    <p:sldId id="296" r:id="rId7"/>
    <p:sldId id="271" r:id="rId8"/>
    <p:sldId id="4552" r:id="rId9"/>
    <p:sldId id="4593" r:id="rId10"/>
    <p:sldId id="4594" r:id="rId11"/>
    <p:sldId id="536" r:id="rId12"/>
    <p:sldId id="537" r:id="rId13"/>
    <p:sldId id="534" r:id="rId14"/>
    <p:sldId id="535" r:id="rId15"/>
    <p:sldId id="540" r:id="rId16"/>
    <p:sldId id="542" r:id="rId17"/>
    <p:sldId id="543" r:id="rId18"/>
    <p:sldId id="544" r:id="rId19"/>
    <p:sldId id="538" r:id="rId20"/>
    <p:sldId id="342" r:id="rId21"/>
    <p:sldId id="341" r:id="rId22"/>
  </p:sldIdLst>
  <p:sldSz cx="12192000" cy="6858000"/>
  <p:notesSz cx="7010400" cy="92964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F0302020204030204" pitchFamily="34" charset="0"/>
      <p:regular r:id="rId28"/>
      <p: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Source Sans Pro SemiBold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0DAE17-0691-4996-A2F0-FECC32D7F621}">
          <p14:sldIdLst>
            <p14:sldId id="296"/>
            <p14:sldId id="271"/>
            <p14:sldId id="4552"/>
            <p14:sldId id="4593"/>
            <p14:sldId id="4594"/>
            <p14:sldId id="536"/>
            <p14:sldId id="537"/>
            <p14:sldId id="534"/>
            <p14:sldId id="535"/>
            <p14:sldId id="540"/>
            <p14:sldId id="542"/>
            <p14:sldId id="543"/>
            <p14:sldId id="544"/>
            <p14:sldId id="538"/>
            <p14:sldId id="342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95C75A-5D1E-5A5A-0AFB-C43209B13F3C}" name="Conrad, Julie" initials="JC" userId="S::10136265@id.ohio.gov::6f17ec30-e047-4a97-8f9b-ff0e380c4ce3" providerId="AD"/>
  <p188:author id="{DE0050FF-754C-8270-056D-AD80E683B45C}" name="Hewitt, Curtis" initials="CH" userId="S::10063614@id.ohio.gov::7a965a74-4414-405c-b4e6-f475e65b30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75"/>
    <a:srgbClr val="008E51"/>
    <a:srgbClr val="007A46"/>
    <a:srgbClr val="F38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3E807-AF7A-462F-9B27-2DC5A91D4FAB}" v="11" dt="2025-09-29T13:26:57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5680" autoAdjust="0"/>
  </p:normalViewPr>
  <p:slideViewPr>
    <p:cSldViewPr snapToGrid="0">
      <p:cViewPr varScale="1">
        <p:scale>
          <a:sx n="103" d="100"/>
          <a:sy n="103" d="100"/>
        </p:scale>
        <p:origin x="712" y="176"/>
      </p:cViewPr>
      <p:guideLst>
        <p:guide orient="horz" pos="2160"/>
        <p:guide pos="3840"/>
        <p:guide orient="horz" pos="144"/>
      </p:guideLst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66" y="6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CDC4ADDC-17FF-4FE4-A163-D89C2EB8540B}" type="datetimeFigureOut">
              <a:rPr lang="en-US" smtClean="0"/>
              <a:t>9/29/25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7A6E335F-6B58-4BAC-AAD9-EC2E6DC7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​217</a:t>
            </a:r>
          </a:p>
          <a:p>
            <a:pPr rtl="0"/>
            <a:r>
              <a:rPr lang="en-US" sz="1200" dirty="0">
                <a:latin typeface="+mn-lt"/>
              </a:rPr>
              <a:t>T</a:t>
            </a:r>
            <a:r>
              <a:rPr lang="en-US" sz="1100" dirty="0">
                <a:latin typeface="+mn-lt"/>
              </a:rPr>
              <a:t>he Ohio Teacher of the Year program annually identifies exceptional teachers statewide and celebrates their effective work in and out of the classroom.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year, the Ohio Teacher of the Year nominations are open February through early April. School administrators, colleagues, community members, parents or students may submit a nomination for one or multiple teachers from a school or district. State Board of Education members assist with the recognition program activities. Following an in-depth nomination, application and selection process this year, 11 State Board District Teachers of the Year were selected for 2026.</a:t>
            </a:r>
          </a:p>
          <a:p>
            <a:br>
              <a:rPr lang="en-US" sz="1100" dirty="0"/>
            </a:b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38B07-A5CA-41A2-8611-E58C42BC4D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1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1889D-1344-0870-5B05-FA4E05B9D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1A34D-C178-5A14-96DE-1717A9C00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7F063A-CCD9-929C-E9AF-60C1B913D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​217</a:t>
            </a:r>
          </a:p>
          <a:p>
            <a:pPr rtl="0"/>
            <a:r>
              <a:rPr lang="en-US" sz="1200" dirty="0">
                <a:latin typeface="+mn-lt"/>
              </a:rPr>
              <a:t>T</a:t>
            </a:r>
            <a:r>
              <a:rPr lang="en-US" sz="1100" dirty="0">
                <a:latin typeface="+mn-lt"/>
              </a:rPr>
              <a:t>he Ohio Teacher of the Year program annually identifies exceptional teachers statewide and celebrates their effective work in and out of the classroom.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year, the Ohio Teacher of the Year nominations are open February through early April. School administrators, colleagues, community members, parents or students may submit a nomination for one or multiple teachers from a school or district. State Board of Education members assist with the recognition program activities. Following an in-depth nomination, application and selection process this year, 11 State Board District Teachers of the Year were selected for 2026.</a:t>
            </a:r>
          </a:p>
          <a:p>
            <a:br>
              <a:rPr lang="en-US" sz="1100" dirty="0"/>
            </a:b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5E18B-1680-EB07-57BC-E5FC8894A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38B07-A5CA-41A2-8611-E58C42BC4D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0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5" name="Notes Placeholder 14">
            <a:extLst>
              <a:ext uri="{FF2B5EF4-FFF2-40B4-BE49-F238E27FC236}">
                <a16:creationId xmlns:a16="http://schemas.microsoft.com/office/drawing/2014/main" id="{01CCC0B7-DA11-2EB4-743F-AD38B64207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candidate can</a:t>
            </a:r>
          </a:p>
          <a:p>
            <a:pPr marL="28575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the full assessment in one sitting, or</a:t>
            </a:r>
          </a:p>
          <a:p>
            <a:pPr marL="28575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take/retake one or more testlets separately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Testlets break up the content so a examinee can </a:t>
            </a:r>
          </a:p>
          <a:p>
            <a:pPr marL="28575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effectively focus preparation</a:t>
            </a:r>
          </a:p>
          <a:p>
            <a:pPr marL="28575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 up taking a testlet with their opportunity to learn that content within preparation</a:t>
            </a:r>
          </a:p>
        </p:txBody>
      </p:sp>
    </p:spTree>
    <p:extLst>
      <p:ext uri="{BB962C8B-B14F-4D97-AF65-F5344CB8AC3E}">
        <p14:creationId xmlns:p14="http://schemas.microsoft.com/office/powerpoint/2010/main" val="154437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C7E450-3DC9-A96E-368B-061A4513E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55901"/>
            <a:ext cx="11430000" cy="982861"/>
          </a:xfrm>
        </p:spPr>
        <p:txBody>
          <a:bodyPr>
            <a:noAutofit/>
          </a:bodyPr>
          <a:lstStyle>
            <a:lvl1pPr algn="ctr">
              <a:defRPr sz="6600" cap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554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none" baseline="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585CAF-7D25-E243-9B53-4E687CFDC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936C29-D718-AB47-8939-07EEA4D73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50404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527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32131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BB85-8254-264A-ADC9-F329B2CAF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A7123A-ECE0-244E-9B1F-9369CDAA40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SBO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075" y="5592341"/>
            <a:ext cx="2923122" cy="815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788E7-2FD7-877C-44A6-36A083A3F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6445"/>
            <a:ext cx="11430000" cy="982861"/>
          </a:xfrm>
        </p:spPr>
        <p:txBody>
          <a:bodyPr>
            <a:noAutofit/>
          </a:bodyPr>
          <a:lstStyle>
            <a:lvl1pPr algn="ctr">
              <a:defRPr sz="6600" cap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79810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7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BO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SBOE.OHIO.GOV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747" y="5592194"/>
            <a:ext cx="2692728" cy="7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2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9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SBOE.OHIO.GOV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736" y="5592280"/>
            <a:ext cx="2576484" cy="7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5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84F5C8-ABB1-E340-AD72-5AC3A5C2A9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9760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2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476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D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14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W-w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F13-D402-C2BE-894F-DC9D2CEE2060}"/>
              </a:ext>
            </a:extLst>
          </p:cNvPr>
          <p:cNvSpPr txBox="1"/>
          <p:nvPr userDrawn="1"/>
        </p:nvSpPr>
        <p:spPr>
          <a:xfrm>
            <a:off x="4064001" y="6289964"/>
            <a:ext cx="39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E3F75"/>
                </a:solidFill>
                <a:latin typeface="Source Sans Pro" panose="020B0503030403020204" pitchFamily="34" charset="0"/>
              </a:rPr>
              <a:t>SBOE.OHIO.GOV</a:t>
            </a:r>
          </a:p>
        </p:txBody>
      </p:sp>
    </p:spTree>
    <p:extLst>
      <p:ext uri="{BB962C8B-B14F-4D97-AF65-F5344CB8AC3E}">
        <p14:creationId xmlns:p14="http://schemas.microsoft.com/office/powerpoint/2010/main" val="17066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erif Pro" panose="02040603050405020204" pitchFamily="18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none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none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1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42B658-2D5A-774F-A585-ED75BF68BE55}"/>
              </a:ext>
            </a:extLst>
          </p:cNvPr>
          <p:cNvSpPr txBox="1"/>
          <p:nvPr userDrawn="1"/>
        </p:nvSpPr>
        <p:spPr>
          <a:xfrm>
            <a:off x="3879487" y="6104321"/>
            <a:ext cx="443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</p:spTree>
    <p:extLst>
      <p:ext uri="{BB962C8B-B14F-4D97-AF65-F5344CB8AC3E}">
        <p14:creationId xmlns:p14="http://schemas.microsoft.com/office/powerpoint/2010/main" val="283949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496">
          <p15:clr>
            <a:srgbClr val="FBAE40"/>
          </p15:clr>
        </p15:guide>
        <p15:guide id="3" pos="6288">
          <p15:clr>
            <a:srgbClr val="FBAE40"/>
          </p15:clr>
        </p15:guide>
        <p15:guide id="4" pos="1392">
          <p15:clr>
            <a:srgbClr val="FBAE40"/>
          </p15:clr>
        </p15:guide>
        <p15:guide id="5" pos="1680">
          <p15:clr>
            <a:srgbClr val="FBAE40"/>
          </p15:clr>
        </p15:guide>
        <p15:guide id="6" pos="60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4003"/>
            <a:ext cx="12192000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3"/>
            <a:ext cx="10972800" cy="641201"/>
          </a:xfrm>
        </p:spPr>
        <p:txBody>
          <a:bodyPr>
            <a:spAutoFit/>
          </a:bodyPr>
          <a:lstStyle>
            <a:lvl1pPr>
              <a:defRPr sz="4167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7154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57-A96E-4D28-B89E-61FE079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9917" y="6432548"/>
            <a:ext cx="550333" cy="30427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907D1-9C08-47F3-B047-6197268ACA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12191998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96" y="446830"/>
            <a:ext cx="10363200" cy="641201"/>
          </a:xfrm>
        </p:spPr>
        <p:txBody>
          <a:bodyPr lIns="0" tIns="0" rIns="0" bIns="0" anchor="b" anchorCtr="0">
            <a:spAutoFit/>
          </a:bodyPr>
          <a:lstStyle>
            <a:lvl1pPr algn="l">
              <a:defRPr sz="41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96" y="5654136"/>
            <a:ext cx="8534400" cy="43601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33">
                <a:solidFill>
                  <a:srgbClr val="CD0920"/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383969" y="709644"/>
            <a:ext cx="1142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cap="all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BF5A61-E4C1-725F-EE45-C0A999591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81576"/>
            <a:ext cx="11430000" cy="982861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80921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6582" y="5592341"/>
            <a:ext cx="2974109" cy="815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FF6FB-3F8E-3FF4-AA8C-FC196A0DB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81576"/>
            <a:ext cx="11430000" cy="982861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71108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erif Pro" panose="02040603050405020204" pitchFamily="18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8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3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57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263395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8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4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5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48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0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all" baseline="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585CAF-7D25-E243-9B53-4E687CFDC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24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6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936C29-D718-AB47-8939-07EEA4D73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5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121215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720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89553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86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BB85-8254-264A-ADC9-F329B2CAF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2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A7123A-ECE0-244E-9B1F-9369CDAA40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87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32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75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EDUCATION.OHIO.GOV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4" y="5592194"/>
            <a:ext cx="2739695" cy="7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6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74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EDUCATION.OHIO.GOV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592280"/>
            <a:ext cx="2621426" cy="7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57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Intro Slide SBO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075" y="5592341"/>
            <a:ext cx="2923122" cy="815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788E7-2FD7-877C-44A6-36A083A3F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6445"/>
            <a:ext cx="11430000" cy="982861"/>
          </a:xfrm>
        </p:spPr>
        <p:txBody>
          <a:bodyPr>
            <a:noAutofit/>
          </a:bodyPr>
          <a:lstStyle>
            <a:lvl1pPr algn="ctr">
              <a:defRPr sz="6600" cap="none"/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7366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263395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 cap="none"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hymenaeos</a:t>
            </a:r>
            <a:r>
              <a:rPr lang="en-US" dirty="0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079F368-1518-0DA1-C2A3-B61875C7165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97" r:id="rId2"/>
    <p:sldLayoutId id="2147483784" r:id="rId3"/>
    <p:sldLayoutId id="2147483774" r:id="rId4"/>
    <p:sldLayoutId id="2147483770" r:id="rId5"/>
    <p:sldLayoutId id="2147483792" r:id="rId6"/>
    <p:sldLayoutId id="2147483769" r:id="rId7"/>
    <p:sldLayoutId id="2147483771" r:id="rId8"/>
    <p:sldLayoutId id="2147483772" r:id="rId9"/>
    <p:sldLayoutId id="2147483796" r:id="rId10"/>
    <p:sldLayoutId id="2147483773" r:id="rId11"/>
    <p:sldLayoutId id="2147483775" r:id="rId12"/>
    <p:sldLayoutId id="2147483776" r:id="rId13"/>
    <p:sldLayoutId id="2147483783" r:id="rId14"/>
    <p:sldLayoutId id="2147483788" r:id="rId15"/>
    <p:sldLayoutId id="2147483778" r:id="rId16"/>
    <p:sldLayoutId id="2147483787" r:id="rId17"/>
    <p:sldLayoutId id="2147483780" r:id="rId18"/>
    <p:sldLayoutId id="2147483779" r:id="rId19"/>
    <p:sldLayoutId id="2147483777" r:id="rId20"/>
    <p:sldLayoutId id="2147483781" r:id="rId21"/>
    <p:sldLayoutId id="2147483785" r:id="rId22"/>
    <p:sldLayoutId id="2147483793" r:id="rId23"/>
    <p:sldLayoutId id="2147483791" r:id="rId24"/>
    <p:sldLayoutId id="2147483794" r:id="rId25"/>
    <p:sldLayoutId id="2147483824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2C0FF6-0872-B98B-BC37-6F17E855EC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570" y="1147247"/>
            <a:ext cx="3937708" cy="43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7" r:id="rId3"/>
    <p:sldLayoutId id="2147483756" r:id="rId4"/>
    <p:sldLayoutId id="2147483758" r:id="rId5"/>
    <p:sldLayoutId id="21474837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hymenaeos</a:t>
            </a:r>
            <a:r>
              <a:rPr lang="en-US" dirty="0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079F368-1518-0DA1-C2A3-B61875C7165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5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x.com/SBOEOhi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urtis.Hewitt@sboe.ohio.gov" TargetMode="External"/><Relationship Id="rId2" Type="http://schemas.openxmlformats.org/officeDocument/2006/relationships/hyperlink" Target="mailto:Yenetta.Harper@sboe.ohio.gov" TargetMode="External"/><Relationship Id="rId1" Type="http://schemas.openxmlformats.org/officeDocument/2006/relationships/slideLayout" Target="../slideLayouts/slideLayout58.xml"/><Relationship Id="rId4" Type="http://schemas.openxmlformats.org/officeDocument/2006/relationships/hyperlink" Target="mailto:James.Wightman@sboe.ohio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boe.ohio.gov/educator-licensure/apply-for-a-new-license/interim-principal-license" TargetMode="External"/><Relationship Id="rId2" Type="http://schemas.openxmlformats.org/officeDocument/2006/relationships/hyperlink" Target="Interim%20Resident%20Educator%20License" TargetMode="External"/><Relationship Id="rId1" Type="http://schemas.openxmlformats.org/officeDocument/2006/relationships/slideLayout" Target="../slideLayouts/slideLayout42.xml"/><Relationship Id="rId5" Type="http://schemas.openxmlformats.org/officeDocument/2006/relationships/hyperlink" Target="https://sboe.ohio.gov/educator-licensure/information-and-resources/background-checks" TargetMode="External"/><Relationship Id="rId4" Type="http://schemas.openxmlformats.org/officeDocument/2006/relationships/hyperlink" Target="https://sboe.ohio.gov/educator-licensure/apply-for-a-new-license/pre-service-teacher-permi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E710B8-1E0B-9C0A-5350-E86F2F64F1C9}"/>
              </a:ext>
            </a:extLst>
          </p:cNvPr>
          <p:cNvSpPr txBox="1"/>
          <p:nvPr/>
        </p:nvSpPr>
        <p:spPr>
          <a:xfrm>
            <a:off x="874643" y="2214733"/>
            <a:ext cx="1012996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b="1" dirty="0">
              <a:solidFill>
                <a:srgbClr val="0E3F75"/>
              </a:solidFill>
              <a:ea typeface="Source Sans Pro"/>
            </a:endParaRPr>
          </a:p>
          <a:p>
            <a:endParaRPr lang="en-US" sz="3600" b="1" dirty="0">
              <a:solidFill>
                <a:srgbClr val="0E3F75"/>
              </a:solidFill>
              <a:ea typeface="Source Sans Pro"/>
            </a:endParaRPr>
          </a:p>
          <a:p>
            <a:r>
              <a:rPr lang="en-US" sz="3600" b="1" dirty="0">
                <a:solidFill>
                  <a:srgbClr val="0E3F75"/>
                </a:solidFill>
                <a:ea typeface="Source Sans Pro"/>
              </a:rPr>
              <a:t>Office of Educator Licensure and Effectiveness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41B45-0FC6-F19E-9AD6-2C57745EE199}"/>
              </a:ext>
            </a:extLst>
          </p:cNvPr>
          <p:cNvSpPr txBox="1"/>
          <p:nvPr/>
        </p:nvSpPr>
        <p:spPr>
          <a:xfrm>
            <a:off x="1004275" y="603325"/>
            <a:ext cx="10333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/>
              <a:t>State Board of Education</a:t>
            </a:r>
          </a:p>
        </p:txBody>
      </p:sp>
    </p:spTree>
    <p:extLst>
      <p:ext uri="{BB962C8B-B14F-4D97-AF65-F5344CB8AC3E}">
        <p14:creationId xmlns:p14="http://schemas.microsoft.com/office/powerpoint/2010/main" val="409037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C90DD7E0-076C-723F-048A-7C83732F1B18}"/>
              </a:ext>
            </a:extLst>
          </p:cNvPr>
          <p:cNvSpPr/>
          <p:nvPr/>
        </p:nvSpPr>
        <p:spPr>
          <a:xfrm>
            <a:off x="1787237" y="2067791"/>
            <a:ext cx="9497290" cy="3408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C57D2-F578-AF43-D885-E3214D0F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40" dirty="0">
                <a:solidFill>
                  <a:srgbClr val="0033CC"/>
                </a:solidFill>
                <a:latin typeface="Calibri"/>
                <a:cs typeface="Calibri"/>
              </a:rPr>
              <a:t>Ohio </a:t>
            </a:r>
            <a:r>
              <a:rPr lang="en-US" spc="85" dirty="0">
                <a:solidFill>
                  <a:srgbClr val="0033CC"/>
                </a:solidFill>
                <a:latin typeface="Calibri"/>
                <a:cs typeface="Calibri"/>
              </a:rPr>
              <a:t>Assessments</a:t>
            </a:r>
            <a:r>
              <a:rPr lang="en-US" spc="-1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lang="en-US" spc="20" dirty="0">
                <a:solidFill>
                  <a:srgbClr val="0033CC"/>
                </a:solidFill>
                <a:latin typeface="Calibri"/>
                <a:cs typeface="Calibri"/>
              </a:rPr>
              <a:t>for </a:t>
            </a:r>
            <a:r>
              <a:rPr lang="en-US" spc="65" dirty="0">
                <a:solidFill>
                  <a:srgbClr val="0033CC"/>
                </a:solidFill>
                <a:latin typeface="Calibri"/>
                <a:cs typeface="Calibri"/>
              </a:rPr>
              <a:t>Educators</a:t>
            </a:r>
            <a:br>
              <a:rPr lang="en-US" dirty="0">
                <a:latin typeface="Calibri"/>
                <a:cs typeface="Calibri"/>
              </a:rPr>
            </a:br>
            <a:r>
              <a:rPr lang="en-US" spc="40" dirty="0">
                <a:solidFill>
                  <a:srgbClr val="0033CC"/>
                </a:solidFill>
                <a:latin typeface="Calibri"/>
                <a:cs typeface="Calibri"/>
              </a:rPr>
              <a:t>Registration </a:t>
            </a:r>
            <a:r>
              <a:rPr lang="en-US" spc="55" dirty="0">
                <a:solidFill>
                  <a:srgbClr val="0033CC"/>
                </a:solidFill>
                <a:latin typeface="Calibri"/>
                <a:cs typeface="Calibri"/>
              </a:rPr>
              <a:t>Background</a:t>
            </a:r>
            <a:r>
              <a:rPr lang="en-US" spc="-10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lang="en-US" spc="55" dirty="0">
                <a:solidFill>
                  <a:srgbClr val="0033CC"/>
                </a:solidFill>
                <a:latin typeface="Calibri"/>
                <a:cs typeface="Calibri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7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877FD-6357-DB94-5DC0-53CD947A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85E70235-95A6-2309-FC83-88311BB82211}"/>
              </a:ext>
            </a:extLst>
          </p:cNvPr>
          <p:cNvSpPr/>
          <p:nvPr/>
        </p:nvSpPr>
        <p:spPr>
          <a:xfrm>
            <a:off x="777806" y="993913"/>
            <a:ext cx="10486823" cy="427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14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214FBB9-1972-9754-C78E-F38FA5D55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056" y="1361872"/>
            <a:ext cx="9686637" cy="4189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2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DFCA789B-9C33-3FDC-1CC9-DFB68D8FA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9330" y="1364706"/>
            <a:ext cx="9887024" cy="412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1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68739-35ED-2962-B29C-579B01304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1483DB-A33B-0575-43A8-F20008DA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OAE Passage Rates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E40C7A-8A6E-D39E-BC9C-B2AE30E51D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 Prep/Score Report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/>
              <a:t>Score Reporting</a:t>
            </a:r>
          </a:p>
        </p:txBody>
      </p:sp>
      <p:pic>
        <p:nvPicPr>
          <p:cNvPr id="5" name="Picture 4" descr="Graphical user interface, text, application, chat or text message">
            <a:extLst>
              <a:ext uri="{FF2B5EF4-FFF2-40B4-BE49-F238E27FC236}">
                <a16:creationId xmlns:a16="http://schemas.microsoft.com/office/drawing/2014/main" id="{24726504-77D6-2F08-02FF-1E46D12BF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46" y="3818319"/>
            <a:ext cx="5612605" cy="23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41A0-74D5-89BB-8A89-E9A26966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Stay Connected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04EB5-3A11-CC0D-ED23-85F22D1D2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hlinkClick r:id="rId2"/>
            <a:extLst>
              <a:ext uri="{FF2B5EF4-FFF2-40B4-BE49-F238E27FC236}">
                <a16:creationId xmlns:a16="http://schemas.microsoft.com/office/drawing/2014/main" id="{E509A573-7FEF-AAD4-3814-ACD73EB32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0" y="1755686"/>
            <a:ext cx="609524" cy="609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2787A7-2689-998C-C9FA-62B2E4B2500D}"/>
              </a:ext>
            </a:extLst>
          </p:cNvPr>
          <p:cNvSpPr txBox="1"/>
          <p:nvPr/>
        </p:nvSpPr>
        <p:spPr>
          <a:xfrm>
            <a:off x="1382604" y="177316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@SBOEOhio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0950BD-5D6B-444E-B8AF-4B9C0BFFD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51" y="2459746"/>
            <a:ext cx="609653" cy="6096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CE60BE-0F6C-302E-321C-3C33EFB53371}"/>
              </a:ext>
            </a:extLst>
          </p:cNvPr>
          <p:cNvSpPr txBox="1"/>
          <p:nvPr/>
        </p:nvSpPr>
        <p:spPr>
          <a:xfrm>
            <a:off x="1382604" y="2520470"/>
            <a:ext cx="8860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linkedin.com/company/state-board-of-education-of-</a:t>
            </a:r>
            <a:r>
              <a:rPr lang="en-US" sz="2800" dirty="0" err="1"/>
              <a:t>ohio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CEA9C-FE3F-13B1-6886-260FC36BD59A}"/>
              </a:ext>
            </a:extLst>
          </p:cNvPr>
          <p:cNvSpPr txBox="1"/>
          <p:nvPr/>
        </p:nvSpPr>
        <p:spPr>
          <a:xfrm>
            <a:off x="772951" y="3267779"/>
            <a:ext cx="10461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Visit our website to sign up for our email subscription service to receive updates and important information on the topics you want.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24ADA0-BB9E-4B87-AFD9-2C830821E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69" y="4317448"/>
            <a:ext cx="9812841" cy="15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89152-8C92-31C5-1D83-D2624B7D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8649" y="2139209"/>
            <a:ext cx="7514704" cy="319154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Yenetta.Harper@sboe.ohio.gov</a:t>
            </a:r>
            <a:endParaRPr lang="en-US" dirty="0"/>
          </a:p>
          <a:p>
            <a:r>
              <a:rPr lang="en-US" dirty="0"/>
              <a:t>Director, Office of Educator Licensure and Effectiveness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Curtis.Hewitt@sboe.ohio.gov</a:t>
            </a:r>
            <a:endParaRPr lang="en-US" dirty="0"/>
          </a:p>
          <a:p>
            <a:r>
              <a:rPr lang="en-US" dirty="0"/>
              <a:t>Associate Director, Office of Educator Licensure and Effectiveness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James.Wightman@sboe.ohio.gov</a:t>
            </a:r>
            <a:endParaRPr lang="en-US" dirty="0"/>
          </a:p>
          <a:p>
            <a:r>
              <a:rPr lang="en-US" dirty="0"/>
              <a:t>Associate Director, Office of Educator Licensure and Effectiveness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327BB9-654F-BBFD-850F-5A77AFFE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CONTACT INFORMATION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32CC3E-D884-93FA-6143-8B7179AA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2025 Ohio Teacher of the Year Cohort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4E1CA-FA26-8E38-1EBD-BA3B1D2D15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 anchorCtr="0">
            <a:normAutofit/>
          </a:bodyPr>
          <a:lstStyle/>
          <a:p>
            <a:pPr marL="0" indent="0" algn="ctr" fontAlgn="base">
              <a:buNone/>
            </a:pPr>
            <a:r>
              <a:rPr lang="en-US" sz="4400" dirty="0">
                <a:solidFill>
                  <a:srgbClr val="000000"/>
                </a:solidFill>
              </a:rPr>
              <a:t>​</a:t>
            </a:r>
            <a:endParaRPr lang="en-US" sz="3600" dirty="0"/>
          </a:p>
        </p:txBody>
      </p:sp>
      <p:pic>
        <p:nvPicPr>
          <p:cNvPr id="5122" name="Picture 2" descr="Collage of 11 State Board District Teachers of the Year for 2026">
            <a:extLst>
              <a:ext uri="{FF2B5EF4-FFF2-40B4-BE49-F238E27FC236}">
                <a16:creationId xmlns:a16="http://schemas.microsoft.com/office/drawing/2014/main" id="{F882F693-8B1D-131D-57A0-260069B2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66313"/>
            <a:ext cx="7056582" cy="48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0D349-3BB4-ECFB-474A-002002590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DAF979-36F3-7D3A-4303-D10A34EE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2025 Ohio Teacher of the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272DA-6226-2454-C132-701135A02F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 anchorCtr="0">
            <a:normAutofit/>
          </a:bodyPr>
          <a:lstStyle/>
          <a:p>
            <a:pPr marL="0" indent="0" algn="ctr" fontAlgn="base">
              <a:buNone/>
            </a:pPr>
            <a:r>
              <a:rPr lang="en-US" sz="4400" dirty="0">
                <a:solidFill>
                  <a:srgbClr val="000000"/>
                </a:solidFill>
              </a:rPr>
              <a:t>​</a:t>
            </a:r>
            <a:endParaRPr lang="en-US" sz="3600" dirty="0"/>
          </a:p>
        </p:txBody>
      </p:sp>
      <p:pic>
        <p:nvPicPr>
          <p:cNvPr id="2" name="Picture 2" descr="Collage of 11 State Board District Teachers of the Year for 2026">
            <a:extLst>
              <a:ext uri="{FF2B5EF4-FFF2-40B4-BE49-F238E27FC236}">
                <a16:creationId xmlns:a16="http://schemas.microsoft.com/office/drawing/2014/main" id="{74165C0F-E0B1-7946-27B4-5F1866230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8" b="64550"/>
          <a:stretch>
            <a:fillRect/>
          </a:stretch>
        </p:blipFill>
        <p:spPr bwMode="auto">
          <a:xfrm>
            <a:off x="3241964" y="1162049"/>
            <a:ext cx="4607625" cy="3687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0FEE1-E692-0E97-1DF1-F80A51BC3F06}"/>
              </a:ext>
            </a:extLst>
          </p:cNvPr>
          <p:cNvSpPr txBox="1"/>
          <p:nvPr/>
        </p:nvSpPr>
        <p:spPr>
          <a:xfrm>
            <a:off x="1767939" y="5019146"/>
            <a:ext cx="76150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Christopher Monsour</a:t>
            </a:r>
          </a:p>
          <a:p>
            <a:pPr algn="ctr"/>
            <a:r>
              <a:rPr lang="en-US" sz="2400" b="1" dirty="0"/>
              <a:t>High School Science teacher </a:t>
            </a:r>
          </a:p>
          <a:p>
            <a:pPr algn="ctr"/>
            <a:r>
              <a:rPr lang="en-US" sz="2400" b="1" dirty="0"/>
              <a:t>Columbian High School </a:t>
            </a:r>
          </a:p>
          <a:p>
            <a:pPr algn="ctr"/>
            <a:r>
              <a:rPr lang="en-US" sz="2400" b="1" dirty="0"/>
              <a:t>Tiffin City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19081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52BA-8201-C856-00A6-1D5A2541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FA04-3721-379C-2E1D-11A78762B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Interim Resident Educator License</a:t>
            </a:r>
            <a:endParaRPr lang="en-US" dirty="0"/>
          </a:p>
          <a:p>
            <a:r>
              <a:rPr lang="en-US" dirty="0">
                <a:hlinkClick r:id="rId3"/>
              </a:rPr>
              <a:t>Interim Principal License</a:t>
            </a:r>
            <a:endParaRPr lang="en-US" dirty="0"/>
          </a:p>
          <a:p>
            <a:r>
              <a:rPr lang="en-US" dirty="0">
                <a:hlinkClick r:id="rId4"/>
              </a:rPr>
              <a:t>Pre-Service Teacher Permit</a:t>
            </a:r>
            <a:endParaRPr lang="en-US" dirty="0"/>
          </a:p>
          <a:p>
            <a:r>
              <a:rPr lang="en-US" dirty="0">
                <a:hlinkClick r:id="rId5"/>
              </a:rPr>
              <a:t>Application and Background Check Process Improvements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447BA-C5D7-24A0-041A-DC5766E05B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76B328-B71F-463B-5A23-AA3CEDA3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LICENSE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E2BC9-0B54-3931-9D63-D2CA56168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500"/>
              </a:spcBef>
              <a:spcAft>
                <a:spcPts val="833"/>
              </a:spcAft>
            </a:pPr>
            <a:r>
              <a:rPr lang="en-US" sz="3200" dirty="0"/>
              <a:t>CURRENTLY</a:t>
            </a:r>
          </a:p>
          <a:p>
            <a:pPr lvl="1"/>
            <a:r>
              <a:rPr lang="en-US" sz="3200" dirty="0"/>
              <a:t>Grades 4-9 (Mild/Moderate)</a:t>
            </a:r>
          </a:p>
          <a:p>
            <a:pPr lvl="1"/>
            <a:r>
              <a:rPr lang="en-US" sz="3200" dirty="0"/>
              <a:t>Grades 7-12 (Mild/Moderate)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Adding</a:t>
            </a:r>
          </a:p>
          <a:p>
            <a:pPr lvl="2"/>
            <a:r>
              <a:rPr lang="en-US" sz="3200" dirty="0"/>
              <a:t>Grades PK-5</a:t>
            </a:r>
          </a:p>
          <a:p>
            <a:pPr lvl="2"/>
            <a:r>
              <a:rPr lang="en-US" sz="3200" dirty="0"/>
              <a:t>All three will be Mild/Moderate/Intensive)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Plan is for State Board to vote In December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6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0F90A-C337-602D-A0F9-E46C692F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Testlets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4101B-FA99-F397-D5F1-83B547AB8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#007 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#190 Foundations of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#020 English Language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#024 Integrated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#025 Integrated Social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#027 Mathematics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PK-8 Content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0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CEEBA-8F66-4D40-8DC0-BABD9A41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About assessments with testlets</a:t>
            </a:r>
            <a:endParaRPr lang="en-US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28436F-2DA4-4846-8A12-1156A10FA9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786FA-4785-B4A1-0439-25378224EF3D}"/>
              </a:ext>
            </a:extLst>
          </p:cNvPr>
          <p:cNvCxnSpPr>
            <a:cxnSpLocks/>
          </p:cNvCxnSpPr>
          <p:nvPr/>
        </p:nvCxnSpPr>
        <p:spPr>
          <a:xfrm>
            <a:off x="1295400" y="1597250"/>
            <a:ext cx="960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F8CFF-80FB-EAFD-1CC7-76464922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</a:rPr>
              <a:t>An assessment composed of testlets reports</a:t>
            </a:r>
          </a:p>
          <a:p>
            <a:pPr marL="1139825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Open Sans" panose="020B0606030504020204" pitchFamily="34" charset="0"/>
              </a:rPr>
              <a:t>	a score on a 100-300 scale </a:t>
            </a:r>
          </a:p>
          <a:p>
            <a:pPr marL="1139825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Open Sans" panose="020B0606030504020204" pitchFamily="34" charset="0"/>
              </a:rPr>
              <a:t>a passing status</a:t>
            </a:r>
          </a:p>
          <a:p>
            <a:pPr marL="971550" lvl="2" indent="-174625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Open Sans" panose="020B0606030504020204" pitchFamily="34" charset="0"/>
            </a:endParaRPr>
          </a:p>
          <a:p>
            <a:r>
              <a:rPr lang="en-US" sz="2000" dirty="0">
                <a:latin typeface="Open Sans" panose="020B0606030504020204" pitchFamily="34" charset="0"/>
              </a:rPr>
              <a:t>Once a testlet score is reported, its contribution to passing the assessment will be recorded.</a:t>
            </a:r>
          </a:p>
          <a:p>
            <a:pPr marL="0" indent="0">
              <a:buNone/>
            </a:pPr>
            <a:endParaRPr lang="en-US" sz="2000" dirty="0">
              <a:latin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</a:rPr>
              <a:t>Passing the assessment requires </a:t>
            </a:r>
          </a:p>
          <a:p>
            <a:pPr marL="66294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 panose="020B0606030504020204" pitchFamily="34" charset="0"/>
              </a:rPr>
              <a:t>	having testlet results that, together, produce an assessment-level score ≥ 	220</a:t>
            </a:r>
          </a:p>
          <a:p>
            <a:pPr marL="0" indent="0">
              <a:buNone/>
            </a:pPr>
            <a:endParaRPr lang="en-US" sz="20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5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8C45-8E8B-4447-9785-93D8BE54E1CE}"/>
              </a:ext>
            </a:extLst>
          </p:cNvPr>
          <p:cNvSpPr/>
          <p:nvPr/>
        </p:nvSpPr>
        <p:spPr>
          <a:xfrm>
            <a:off x="5192486" y="337457"/>
            <a:ext cx="6999514" cy="1796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54F468-0BEE-C2B0-DA6F-0C1F8C5E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9088"/>
            <a:ext cx="11430000" cy="602961"/>
          </a:xfrm>
        </p:spPr>
        <p:txBody>
          <a:bodyPr/>
          <a:lstStyle/>
          <a:p>
            <a:r>
              <a:rPr lang="en-US" dirty="0"/>
              <a:t>Framework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5ABB46-A27F-C6CC-0B23-F464FC3115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923D3-814D-6D14-BFDE-EB1E8F3590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1C3E19E-4DF7-0F72-14B2-A06205FE29C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96000535"/>
              </p:ext>
            </p:extLst>
          </p:nvPr>
        </p:nvGraphicFramePr>
        <p:xfrm>
          <a:off x="982041" y="1463937"/>
          <a:ext cx="10145657" cy="4901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3224">
                  <a:extLst>
                    <a:ext uri="{9D8B030D-6E8A-4147-A177-3AD203B41FA5}">
                      <a16:colId xmlns:a16="http://schemas.microsoft.com/office/drawing/2014/main" val="2874875418"/>
                    </a:ext>
                  </a:extLst>
                </a:gridCol>
                <a:gridCol w="3105445">
                  <a:extLst>
                    <a:ext uri="{9D8B030D-6E8A-4147-A177-3AD203B41FA5}">
                      <a16:colId xmlns:a16="http://schemas.microsoft.com/office/drawing/2014/main" val="1248495314"/>
                    </a:ext>
                  </a:extLst>
                </a:gridCol>
                <a:gridCol w="1531093">
                  <a:extLst>
                    <a:ext uri="{9D8B030D-6E8A-4147-A177-3AD203B41FA5}">
                      <a16:colId xmlns:a16="http://schemas.microsoft.com/office/drawing/2014/main" val="353565554"/>
                    </a:ext>
                  </a:extLst>
                </a:gridCol>
                <a:gridCol w="1204414">
                  <a:extLst>
                    <a:ext uri="{9D8B030D-6E8A-4147-A177-3AD203B41FA5}">
                      <a16:colId xmlns:a16="http://schemas.microsoft.com/office/drawing/2014/main" val="3672460820"/>
                    </a:ext>
                  </a:extLst>
                </a:gridCol>
                <a:gridCol w="1056503">
                  <a:extLst>
                    <a:ext uri="{9D8B030D-6E8A-4147-A177-3AD203B41FA5}">
                      <a16:colId xmlns:a16="http://schemas.microsoft.com/office/drawing/2014/main" val="3571222086"/>
                    </a:ext>
                  </a:extLst>
                </a:gridCol>
                <a:gridCol w="1214978">
                  <a:extLst>
                    <a:ext uri="{9D8B030D-6E8A-4147-A177-3AD203B41FA5}">
                      <a16:colId xmlns:a16="http://schemas.microsoft.com/office/drawing/2014/main" val="1704974727"/>
                    </a:ext>
                  </a:extLst>
                </a:gridCol>
              </a:tblGrid>
              <a:tr h="9647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weight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Testing time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Seat time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Scale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207422"/>
                  </a:ext>
                </a:extLst>
              </a:tr>
              <a:tr h="9647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708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Mathematics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100-300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080205"/>
                  </a:ext>
                </a:extLst>
              </a:tr>
              <a:tr h="12038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Real Numbers, Complex Numbers, Vectors, and Matrices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20-60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946775"/>
                  </a:ext>
                </a:extLst>
              </a:tr>
              <a:tr h="4815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308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Algebra and Functions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30-90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27811"/>
                  </a:ext>
                </a:extLst>
              </a:tr>
              <a:tr h="8053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309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Measurement, Geometry, and Trigonometry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30-90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97936"/>
                  </a:ext>
                </a:extLst>
              </a:tr>
              <a:tr h="4815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310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Statistics and Probability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20%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20-60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2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865327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SBOE-Heart of it All Template" id="{39D90BFF-A1B7-8B47-B482-17C840E9A933}" vid="{2B24D91F-B5DA-1A4F-A9FF-D93B883D8141}"/>
    </a:ext>
  </a:extLst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SBOE-Heart of it All Template" id="{39D90BFF-A1B7-8B47-B482-17C840E9A933}" vid="{38FFC2CD-868E-4C4B-A737-A8DD66274AB2}"/>
    </a:ext>
  </a:extLst>
</a:theme>
</file>

<file path=ppt/theme/theme3.xml><?xml version="1.0" encoding="utf-8"?>
<a:theme xmlns:a="http://schemas.openxmlformats.org/drawingml/2006/main" name="1_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SBOE-Heart of it All Template" id="{39D90BFF-A1B7-8B47-B482-17C840E9A933}" vid="{1FC942B0-B1CD-4C4C-9E2E-80D4F7022DF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290fba-21a3-4e87-8034-214c9dca3260" xsi:nil="true"/>
    <lcf76f155ced4ddcb4097134ff3c332f xmlns="ddda93f4-fe36-4bd5-91b4-968594910fd8">
      <Terms xmlns="http://schemas.microsoft.com/office/infopath/2007/PartnerControls"/>
    </lcf76f155ced4ddcb4097134ff3c332f>
    <SharedWithUsers xmlns="1e290fba-21a3-4e87-8034-214c9dca3260">
      <UserInfo>
        <DisplayName>Lohmeier, James</DisplayName>
        <AccountId>38</AccountId>
        <AccountType/>
      </UserInfo>
      <UserInfo>
        <DisplayName>Howard, Shawn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A710476E73B4F937B4D0689D634C5" ma:contentTypeVersion="15" ma:contentTypeDescription="Create a new document." ma:contentTypeScope="" ma:versionID="14ca2cb8631bd25d168045808a0a820f">
  <xsd:schema xmlns:xsd="http://www.w3.org/2001/XMLSchema" xmlns:xs="http://www.w3.org/2001/XMLSchema" xmlns:p="http://schemas.microsoft.com/office/2006/metadata/properties" xmlns:ns2="ddda93f4-fe36-4bd5-91b4-968594910fd8" xmlns:ns3="1e290fba-21a3-4e87-8034-214c9dca3260" targetNamespace="http://schemas.microsoft.com/office/2006/metadata/properties" ma:root="true" ma:fieldsID="e841e0b5888d14e03183f62a38ff8137" ns2:_="" ns3:_="">
    <xsd:import namespace="ddda93f4-fe36-4bd5-91b4-968594910fd8"/>
    <xsd:import namespace="1e290fba-21a3-4e87-8034-214c9dca3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a93f4-fe36-4bd5-91b4-968594910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90fba-21a3-4e87-8034-214c9dca326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591ae8e-71a5-4aff-9b34-2ead22a34cde}" ma:internalName="TaxCatchAll" ma:showField="CatchAllData" ma:web="1e290fba-21a3-4e87-8034-214c9dca3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7779E-A858-4E86-AEC1-C4A485A278D6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1e290fba-21a3-4e87-8034-214c9dca3260"/>
    <ds:schemaRef ds:uri="ddda93f4-fe36-4bd5-91b4-968594910fd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8AF739-85B2-4739-912A-C949FABAA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a93f4-fe36-4bd5-91b4-968594910fd8"/>
    <ds:schemaRef ds:uri="1e290fba-21a3-4e87-8034-214c9dca3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67BA65-F7AC-4244-BE3E-1FF7BCA512C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0f8fcc4-94d8-4f07-84eb-36ed57c7c8a2}" enabled="0" method="" siteId="{50f8fcc4-94d8-4f07-84eb-36ed57c7c8a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2023 SBOE-Heart of it All Template</Template>
  <TotalTime>379</TotalTime>
  <Words>616</Words>
  <Application>Microsoft Macintosh PowerPoint</Application>
  <PresentationFormat>Widescreen</PresentationFormat>
  <Paragraphs>115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Open Sans</vt:lpstr>
      <vt:lpstr>Calibri</vt:lpstr>
      <vt:lpstr>Wingdings</vt:lpstr>
      <vt:lpstr>Open Sans Light</vt:lpstr>
      <vt:lpstr>Source Sans Pro</vt:lpstr>
      <vt:lpstr>Source Sans Pro SemiBold</vt:lpstr>
      <vt:lpstr>Arial</vt:lpstr>
      <vt:lpstr>Heart of it All Deck</vt:lpstr>
      <vt:lpstr>Opening and Closing Slides</vt:lpstr>
      <vt:lpstr>1_Heart of it All Deck</vt:lpstr>
      <vt:lpstr>PowerPoint Presentation</vt:lpstr>
      <vt:lpstr>CONTACT INFORMATION</vt:lpstr>
      <vt:lpstr>2025 Ohio Teacher of the Year Cohort</vt:lpstr>
      <vt:lpstr>2025 Ohio Teacher of the Year</vt:lpstr>
      <vt:lpstr>Reminders</vt:lpstr>
      <vt:lpstr>DUAL LICENSE</vt:lpstr>
      <vt:lpstr>Testlets</vt:lpstr>
      <vt:lpstr>About assessments with testlets</vt:lpstr>
      <vt:lpstr>Framework</vt:lpstr>
      <vt:lpstr>Ohio Assessments for Educators Registration Background Questions</vt:lpstr>
      <vt:lpstr>PowerPoint Presentation</vt:lpstr>
      <vt:lpstr>PowerPoint Presentation</vt:lpstr>
      <vt:lpstr>PowerPoint Presentation</vt:lpstr>
      <vt:lpstr>OAE Passage Rates</vt:lpstr>
      <vt:lpstr>Stay Connected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Voigt, Elizabeth</dc:creator>
  <cp:keywords/>
  <dc:description/>
  <cp:lastModifiedBy>Mis, Robin</cp:lastModifiedBy>
  <cp:revision>92</cp:revision>
  <cp:lastPrinted>2023-06-01T12:39:21Z</cp:lastPrinted>
  <dcterms:created xsi:type="dcterms:W3CDTF">2024-02-12T17:05:38Z</dcterms:created>
  <dcterms:modified xsi:type="dcterms:W3CDTF">2025-09-29T18:54:30Z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0x0101008D2A710476E73B4F937B4D0689D634C5</vt:lpwstr>
  </property>
  <property fmtid="{D5CDD505-2E9C-101B-9397-08002B2CF9AE}" pid="3" name="MediaServiceImageTags">
    <vt:lpwstr/>
  </property>
</Properties>
</file>